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339" r:id="rId3"/>
    <p:sldId id="272" r:id="rId4"/>
    <p:sldId id="320" r:id="rId5"/>
    <p:sldId id="337" r:id="rId6"/>
    <p:sldId id="262" r:id="rId7"/>
    <p:sldId id="266" r:id="rId8"/>
    <p:sldId id="299" r:id="rId9"/>
    <p:sldId id="264" r:id="rId10"/>
    <p:sldId id="296" r:id="rId11"/>
    <p:sldId id="306" r:id="rId12"/>
    <p:sldId id="304" r:id="rId13"/>
    <p:sldId id="301" r:id="rId14"/>
    <p:sldId id="302" r:id="rId15"/>
    <p:sldId id="303" r:id="rId16"/>
    <p:sldId id="321" r:id="rId17"/>
    <p:sldId id="305" r:id="rId18"/>
    <p:sldId id="307" r:id="rId19"/>
    <p:sldId id="308" r:id="rId20"/>
    <p:sldId id="280" r:id="rId21"/>
    <p:sldId id="311" r:id="rId22"/>
    <p:sldId id="310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14" r:id="rId39"/>
    <p:sldId id="319" r:id="rId40"/>
    <p:sldId id="318" r:id="rId41"/>
    <p:sldId id="317" r:id="rId42"/>
    <p:sldId id="33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5" autoAdjust="0"/>
    <p:restoredTop sz="94643"/>
  </p:normalViewPr>
  <p:slideViewPr>
    <p:cSldViewPr>
      <p:cViewPr varScale="1">
        <p:scale>
          <a:sx n="138" d="100"/>
          <a:sy n="138" d="100"/>
        </p:scale>
        <p:origin x="192" y="6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07705-0BA3-48E5-8CA6-551E5174B3E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D0C4-981C-4871-913F-33EEA9A3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34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D0C4-981C-4871-913F-33EEA9A3EE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5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D0C4-981C-4871-913F-33EEA9A3EE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53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D0C4-981C-4871-913F-33EEA9A3EE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5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D0C4-981C-4871-913F-33EEA9A3EE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5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D0C4-981C-4871-913F-33EEA9A3EE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5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9912" y="6453172"/>
            <a:ext cx="10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A59B7D2-4F59-4BB4-B547-D913511CAFF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of 41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7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2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4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9912" y="6453172"/>
            <a:ext cx="10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A59B7D2-4F59-4BB4-B547-D913511CAFF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of 42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82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5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5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9912" y="6453172"/>
            <a:ext cx="10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A59B7D2-4F59-4BB4-B547-D913511CAFF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of 42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8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50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5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3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F8B80-95F3-4686-966C-12115C54F18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39474-F60F-4FC4-B871-2D0554E06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7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96935"/>
            <a:ext cx="7772400" cy="2803515"/>
          </a:xfrm>
        </p:spPr>
        <p:txBody>
          <a:bodyPr>
            <a:normAutofit/>
          </a:bodyPr>
          <a:lstStyle/>
          <a:p>
            <a:r>
              <a:rPr lang="en-US" sz="6000" dirty="0" smtClean="0"/>
              <a:t>Data Model Design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Jeffery S. Horsburgh</a:t>
            </a:r>
          </a:p>
          <a:p>
            <a:r>
              <a:rPr lang="en-US" dirty="0" smtClean="0"/>
              <a:t>Hydroinformatics</a:t>
            </a:r>
          </a:p>
          <a:p>
            <a:r>
              <a:rPr lang="en-US" smtClean="0"/>
              <a:t>Fall 2016</a:t>
            </a:r>
            <a:endParaRPr lang="en-US" dirty="0"/>
          </a:p>
        </p:txBody>
      </p:sp>
      <p:pic>
        <p:nvPicPr>
          <p:cNvPr id="4" name="Picture 16" descr="nsf4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0583" y="5526744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56441" y="6363429"/>
            <a:ext cx="208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This work was funded by National Science Foundation </a:t>
            </a:r>
            <a:r>
              <a:rPr lang="en-US" sz="900" dirty="0" smtClean="0"/>
              <a:t>Grants </a:t>
            </a:r>
            <a:r>
              <a:rPr lang="en-US" sz="900" dirty="0"/>
              <a:t>EPS </a:t>
            </a:r>
            <a:r>
              <a:rPr lang="en-US" sz="900" dirty="0" smtClean="0"/>
              <a:t>1135482 and EPS 1208732</a:t>
            </a:r>
            <a:endParaRPr lang="en-US" sz="900" dirty="0"/>
          </a:p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4132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attributes of a monitoring site?</a:t>
            </a:r>
          </a:p>
        </p:txBody>
      </p:sp>
      <p:pic>
        <p:nvPicPr>
          <p:cNvPr id="4" name="Picture 3" descr="\\colossus.uwrl.usu.edu\working\jeff\Working\Projects\NSF Little Bear River Testbed\Monitoring\Site Photos\Buger King\DSCN19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438400"/>
            <a:ext cx="2609270" cy="347902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592358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Entity = Monitoring Site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3581400" y="2286000"/>
            <a:ext cx="5562600" cy="4343400"/>
            <a:chOff x="3581400" y="2286000"/>
            <a:chExt cx="5562600" cy="4343400"/>
          </a:xfrm>
        </p:grpSpPr>
        <p:sp>
          <p:nvSpPr>
            <p:cNvPr id="6" name="TextBox 5"/>
            <p:cNvSpPr txBox="1"/>
            <p:nvPr/>
          </p:nvSpPr>
          <p:spPr>
            <a:xfrm>
              <a:off x="3581400" y="2286000"/>
              <a:ext cx="5334000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Attributes	Values</a:t>
              </a:r>
              <a:endParaRPr lang="en-US" sz="2000" b="1" dirty="0" smtClean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000" dirty="0" smtClean="0"/>
                <a:t>Site Name:	Little Bear River near Wellsville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000" dirty="0" smtClean="0"/>
                <a:t>Site Code:	USU-LBR-Wellsville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000" dirty="0" smtClean="0"/>
                <a:t>Latitude:	41.643457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000" dirty="0" smtClean="0"/>
                <a:t>Longitude:     	-111.917649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000" dirty="0" smtClean="0"/>
                <a:t>Elevation:    	1365 m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000" dirty="0" smtClean="0"/>
                <a:t>State:          	Utah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000" dirty="0" smtClean="0"/>
                <a:t>County:      	Cache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000" dirty="0" smtClean="0"/>
                <a:t>Description:  	Attached to SR101 bridge.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000" dirty="0" smtClean="0"/>
                <a:t>Site Type:    	Stream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86200" y="5675293"/>
              <a:ext cx="5257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FF0000"/>
                  </a:solidFill>
                </a:rPr>
                <a:t>Relational Model:  All instances of an entity have the same attributes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21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Diagram Entity Notation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21" y="2716649"/>
            <a:ext cx="4152900" cy="3009900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05221" y="3707249"/>
            <a:ext cx="304800" cy="1447800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7974" y="3940314"/>
            <a:ext cx="2270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Attributes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315221" y="5997714"/>
            <a:ext cx="1394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Entity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5858021" y="2340114"/>
            <a:ext cx="2752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Entity Name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15021" y="2721114"/>
            <a:ext cx="1143000" cy="68580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781821" y="5235714"/>
            <a:ext cx="533400" cy="83820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943247" y="4168914"/>
            <a:ext cx="762000" cy="22860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81447" y="3787914"/>
            <a:ext cx="228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Data Type</a:t>
            </a:r>
            <a:endParaRPr lang="en-US" sz="4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194184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Diagram Relationship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notation systems are used</a:t>
            </a:r>
          </a:p>
          <a:p>
            <a:r>
              <a:rPr lang="en-US" dirty="0" smtClean="0"/>
              <a:t>Each software program is a little different</a:t>
            </a:r>
          </a:p>
          <a:p>
            <a:r>
              <a:rPr lang="en-US" dirty="0" smtClean="0"/>
              <a:t>Most common is “Crows Foot”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973286"/>
            <a:ext cx="4572000" cy="2503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38707" y="3886200"/>
            <a:ext cx="889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 .. *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038707" y="4572000"/>
            <a:ext cx="889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  <a:r>
              <a:rPr lang="en-US" sz="2800" dirty="0" smtClean="0"/>
              <a:t> .. *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038707" y="5257800"/>
            <a:ext cx="89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  <a:r>
              <a:rPr lang="en-US" sz="2800" dirty="0" smtClean="0"/>
              <a:t> .. 1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038707" y="5867400"/>
            <a:ext cx="89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0 .. 1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491671" y="3429000"/>
            <a:ext cx="1832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Crows Foot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1507" y="3429000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Alternative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Relationship Cardinality and Participation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Cardinality</a:t>
            </a:r>
            <a:r>
              <a:rPr lang="en-US" sz="2800" dirty="0" smtClean="0"/>
              <a:t>:  maximum number of times an instance in one entity can be associated with instances in the related entity</a:t>
            </a:r>
          </a:p>
          <a:p>
            <a:r>
              <a:rPr lang="en-US" sz="2800" b="1" dirty="0" smtClean="0"/>
              <a:t>Participation</a:t>
            </a:r>
            <a:r>
              <a:rPr lang="en-US" sz="2800" dirty="0" smtClean="0"/>
              <a:t>:  minimum number of times an instance in one entity can be associated with instances in the related entity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36986" t="18564" r="6059" b="18390"/>
          <a:stretch/>
        </p:blipFill>
        <p:spPr>
          <a:xfrm>
            <a:off x="990600" y="4450704"/>
            <a:ext cx="7162800" cy="224817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124200" y="5181600"/>
            <a:ext cx="2514600" cy="7620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6" t="18564" r="6059" b="18390"/>
          <a:stretch/>
        </p:blipFill>
        <p:spPr>
          <a:xfrm>
            <a:off x="405947" y="3886200"/>
            <a:ext cx="8233007" cy="2584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Maximum number of times an instance of an entity can be associated with instances of a related entity</a:t>
            </a:r>
          </a:p>
          <a:p>
            <a:r>
              <a:rPr lang="en-US" sz="2800" dirty="0" smtClean="0"/>
              <a:t>Can ONLY have values of 1 or many</a:t>
            </a:r>
          </a:p>
          <a:p>
            <a:r>
              <a:rPr lang="en-US" sz="2800" dirty="0" smtClean="0"/>
              <a:t>Located closest to the entity in Crows Foot notation</a:t>
            </a:r>
          </a:p>
        </p:txBody>
      </p:sp>
      <p:sp>
        <p:nvSpPr>
          <p:cNvPr id="5" name="Oval 4"/>
          <p:cNvSpPr/>
          <p:nvPr/>
        </p:nvSpPr>
        <p:spPr>
          <a:xfrm>
            <a:off x="5029200" y="5029200"/>
            <a:ext cx="304800" cy="3048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343400" y="5334000"/>
            <a:ext cx="762000" cy="7620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2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Participation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Minimum </a:t>
            </a:r>
            <a:r>
              <a:rPr lang="en-US" sz="2400" dirty="0"/>
              <a:t>number of times an instance in one entity can be associated with instances in the related </a:t>
            </a:r>
            <a:r>
              <a:rPr lang="en-US" sz="2400" dirty="0" smtClean="0"/>
              <a:t>entity</a:t>
            </a:r>
          </a:p>
          <a:p>
            <a:r>
              <a:rPr lang="en-US" sz="2400" dirty="0"/>
              <a:t>Indicates whether an instance of an entity MUST participate in the relationship</a:t>
            </a:r>
          </a:p>
          <a:p>
            <a:r>
              <a:rPr lang="en-US" sz="2400" dirty="0" smtClean="0"/>
              <a:t>Can ONLY have the values of 0 or 1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86" t="18564" r="6059" b="18390"/>
          <a:stretch/>
        </p:blipFill>
        <p:spPr>
          <a:xfrm>
            <a:off x="405947" y="3886200"/>
            <a:ext cx="8233007" cy="258408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800600" y="5029200"/>
            <a:ext cx="304800" cy="3048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14800" y="5334000"/>
            <a:ext cx="762000" cy="7620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3657600"/>
            <a:ext cx="1032734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4495800"/>
            <a:ext cx="1032734" cy="685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743200"/>
            <a:ext cx="1032734" cy="68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Cardinality and Participation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6370" y="2743200"/>
            <a:ext cx="990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</a:t>
            </a:r>
          </a:p>
          <a:p>
            <a:endParaRPr lang="en-US" dirty="0" smtClean="0"/>
          </a:p>
          <a:p>
            <a:r>
              <a:rPr lang="en-US" dirty="0" smtClean="0"/>
              <a:t>A2</a:t>
            </a:r>
          </a:p>
          <a:p>
            <a:endParaRPr lang="en-US" dirty="0" smtClean="0"/>
          </a:p>
          <a:p>
            <a:r>
              <a:rPr lang="en-US" dirty="0" smtClean="0"/>
              <a:t>A3</a:t>
            </a:r>
          </a:p>
          <a:p>
            <a:endParaRPr lang="en-US" dirty="0" smtClean="0"/>
          </a:p>
          <a:p>
            <a:r>
              <a:rPr lang="en-US" dirty="0" smtClean="0"/>
              <a:t>A4</a:t>
            </a:r>
          </a:p>
          <a:p>
            <a:endParaRPr lang="en-US" dirty="0" smtClean="0"/>
          </a:p>
          <a:p>
            <a:r>
              <a:rPr lang="en-US" dirty="0" smtClean="0"/>
              <a:t>A5</a:t>
            </a:r>
          </a:p>
          <a:p>
            <a:endParaRPr lang="en-US" dirty="0" smtClean="0"/>
          </a:p>
          <a:p>
            <a:r>
              <a:rPr lang="en-US" dirty="0" smtClean="0"/>
              <a:t>A6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19600" y="2743200"/>
            <a:ext cx="990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R1</a:t>
            </a:r>
          </a:p>
          <a:p>
            <a:endParaRPr lang="en-US" dirty="0" smtClean="0"/>
          </a:p>
          <a:p>
            <a:r>
              <a:rPr lang="en-US" dirty="0" smtClean="0"/>
              <a:t>R2</a:t>
            </a:r>
          </a:p>
          <a:p>
            <a:endParaRPr lang="en-US" dirty="0" smtClean="0"/>
          </a:p>
          <a:p>
            <a:r>
              <a:rPr lang="en-US" dirty="0" smtClean="0"/>
              <a:t>R3</a:t>
            </a:r>
          </a:p>
          <a:p>
            <a:endParaRPr lang="en-US" dirty="0" smtClean="0"/>
          </a:p>
          <a:p>
            <a:r>
              <a:rPr lang="en-US" dirty="0" smtClean="0"/>
              <a:t>R4</a:t>
            </a:r>
          </a:p>
          <a:p>
            <a:endParaRPr lang="en-US" dirty="0" smtClean="0"/>
          </a:p>
          <a:p>
            <a:r>
              <a:rPr lang="en-US" dirty="0" smtClean="0"/>
              <a:t>R5</a:t>
            </a:r>
          </a:p>
          <a:p>
            <a:endParaRPr lang="en-US" dirty="0" smtClean="0"/>
          </a:p>
          <a:p>
            <a:r>
              <a:rPr lang="en-US" dirty="0" smtClean="0"/>
              <a:t>R6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2895600"/>
            <a:ext cx="99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T1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T2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T3</a:t>
            </a:r>
          </a:p>
        </p:txBody>
      </p:sp>
      <p:sp>
        <p:nvSpPr>
          <p:cNvPr id="7" name="Oval 6"/>
          <p:cNvSpPr/>
          <p:nvPr/>
        </p:nvSpPr>
        <p:spPr>
          <a:xfrm>
            <a:off x="914400" y="2438400"/>
            <a:ext cx="1066800" cy="38862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14800" y="2362200"/>
            <a:ext cx="1066800" cy="38862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10400" y="2438400"/>
            <a:ext cx="1066800" cy="32766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2000" y="1600200"/>
            <a:ext cx="1272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Apple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3505200" y="1600200"/>
            <a:ext cx="2106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accent3">
                    <a:lumMod val="50000"/>
                  </a:schemeClr>
                </a:solidFill>
              </a:rPr>
              <a:t>Grows_on</a:t>
            </a:r>
            <a:endParaRPr lang="en-US" sz="3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0800" y="1600200"/>
            <a:ext cx="2117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AppleTree</a:t>
            </a:r>
            <a:endParaRPr lang="en-US" sz="3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524000" y="2971800"/>
            <a:ext cx="2971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24000" y="3505200"/>
            <a:ext cx="2971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24000" y="4038600"/>
            <a:ext cx="2971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24000" y="4572000"/>
            <a:ext cx="2971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24000" y="5181600"/>
            <a:ext cx="2971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524000" y="5715000"/>
            <a:ext cx="2971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800600" y="2971800"/>
            <a:ext cx="25908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800600" y="3200400"/>
            <a:ext cx="259080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800600" y="3276600"/>
            <a:ext cx="26670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6" idx="1"/>
          </p:cNvCxnSpPr>
          <p:nvPr/>
        </p:nvCxnSpPr>
        <p:spPr>
          <a:xfrm flipV="1">
            <a:off x="4800600" y="3911263"/>
            <a:ext cx="2590800" cy="660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800600" y="4038600"/>
            <a:ext cx="2514600" cy="1143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876800" y="4038600"/>
            <a:ext cx="251460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506569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76600"/>
            <a:ext cx="506569" cy="457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10000"/>
            <a:ext cx="506569" cy="45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343400"/>
            <a:ext cx="506569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953000"/>
            <a:ext cx="506569" cy="457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486400"/>
            <a:ext cx="50656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9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Reading Cardinality and Participation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114800"/>
            <a:ext cx="4572000" cy="25037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144000" cy="26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8712200" cy="172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28956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Left to Right:  A site has 0 or more time series of data.</a:t>
            </a:r>
          </a:p>
          <a:p>
            <a:r>
              <a:rPr lang="en-US" sz="2400" dirty="0" smtClean="0"/>
              <a:t>Right to Left:  A time series is measured at 1 and only 1 site.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0"/>
            <a:ext cx="8420100" cy="149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9530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Left to Right:  A variable has 0 or more time series of data.</a:t>
            </a:r>
          </a:p>
          <a:p>
            <a:r>
              <a:rPr lang="en-US" sz="2400" dirty="0" smtClean="0"/>
              <a:t>Right to Left:  A time series can have 1 and only 1 variable.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012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" y="3657600"/>
            <a:ext cx="9144000" cy="2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8661400" cy="125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2667000"/>
            <a:ext cx="8229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Left to Right:  A </a:t>
            </a:r>
            <a:r>
              <a:rPr lang="en-US" sz="2400" dirty="0" err="1" smtClean="0"/>
              <a:t>TimeSeries</a:t>
            </a:r>
            <a:r>
              <a:rPr lang="en-US" sz="2400" dirty="0" smtClean="0"/>
              <a:t> has </a:t>
            </a:r>
            <a:r>
              <a:rPr lang="en-US" sz="2400" dirty="0"/>
              <a:t>1</a:t>
            </a:r>
            <a:r>
              <a:rPr lang="en-US" sz="2400" dirty="0" smtClean="0"/>
              <a:t> or more Observations.</a:t>
            </a:r>
          </a:p>
          <a:p>
            <a:r>
              <a:rPr lang="en-US" sz="2400" dirty="0" smtClean="0"/>
              <a:t>Right to Left:  An Observation belongs to 1 and only 1 </a:t>
            </a:r>
            <a:r>
              <a:rPr lang="en-US" sz="2400" dirty="0" err="1" smtClean="0"/>
              <a:t>TimeSeries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2578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Left to Right:  An Observation has 0 or more Qualifiers.</a:t>
            </a:r>
          </a:p>
          <a:p>
            <a:r>
              <a:rPr lang="en-US" sz="2400" dirty="0" smtClean="0"/>
              <a:t>Right to Left:  A Qualifier describes 0 or more Observations.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196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3 – Live on Canvas, due next Thursday</a:t>
            </a:r>
          </a:p>
          <a:p>
            <a:r>
              <a:rPr lang="en-US" smtClean="0"/>
              <a:t>Semester project problem statements due next Thursday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28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" y="3352800"/>
            <a:ext cx="9144000" cy="2622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dirty="0" smtClean="0"/>
              <a:t>Primary and Foreign Keys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Each row in a table should have an attribute that is a persistent, unique identifier – the “Primary Key”</a:t>
            </a:r>
          </a:p>
          <a:p>
            <a:r>
              <a:rPr lang="en-US" sz="2800" dirty="0" smtClean="0"/>
              <a:t>Primary key in “parent” table</a:t>
            </a:r>
          </a:p>
          <a:p>
            <a:r>
              <a:rPr lang="en-US" sz="2800" dirty="0" smtClean="0"/>
              <a:t>Foreign key in “child” table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152400" y="4375149"/>
            <a:ext cx="2438400" cy="304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81400" y="5257800"/>
            <a:ext cx="2057400" cy="304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114800"/>
            <a:ext cx="2057400" cy="304800"/>
          </a:xfrm>
          <a:prstGeom prst="rect">
            <a:avLst/>
          </a:prstGeom>
          <a:noFill/>
          <a:ln w="38100" cmpd="sng"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77000" y="5105400"/>
            <a:ext cx="2438400" cy="304800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0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and Foreign Key 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143939"/>
              </p:ext>
            </p:extLst>
          </p:nvPr>
        </p:nvGraphicFramePr>
        <p:xfrm>
          <a:off x="914400" y="1600200"/>
          <a:ext cx="4343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199"/>
                <a:gridCol w="1752600"/>
                <a:gridCol w="13716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OrchardID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OwnerName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Area_acres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John Appleseed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Daryl Appleseed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1234"/>
              </p:ext>
            </p:extLst>
          </p:nvPr>
        </p:nvGraphicFramePr>
        <p:xfrm>
          <a:off x="2286000" y="3012440"/>
          <a:ext cx="6553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295400"/>
                <a:gridCol w="685800"/>
                <a:gridCol w="1409699"/>
                <a:gridCol w="16383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AppleTreeID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DatePlanted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OrchardID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Honeycrisp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4/15/2010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Honeycrisp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4/15/2010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Honeycrisp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4/15/2010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024966"/>
              </p:ext>
            </p:extLst>
          </p:nvPr>
        </p:nvGraphicFramePr>
        <p:xfrm>
          <a:off x="533400" y="4953000"/>
          <a:ext cx="57912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219200"/>
                <a:gridCol w="1409699"/>
                <a:gridCol w="1638301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AppleID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AppleTreeID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1981200"/>
            <a:ext cx="12192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62800" y="3352800"/>
            <a:ext cx="1676400" cy="1143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3733800"/>
            <a:ext cx="1524000" cy="381000"/>
          </a:xfrm>
          <a:prstGeom prst="rect">
            <a:avLst/>
          </a:prstGeom>
          <a:noFill/>
          <a:ln w="3810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24400" y="5334000"/>
            <a:ext cx="1600200" cy="1066800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stCxn id="7" idx="1"/>
            <a:endCxn id="5" idx="3"/>
          </p:cNvCxnSpPr>
          <p:nvPr/>
        </p:nvCxnSpPr>
        <p:spPr>
          <a:xfrm rot="10800000" flipH="1" flipV="1">
            <a:off x="914400" y="2171700"/>
            <a:ext cx="7924800" cy="1582420"/>
          </a:xfrm>
          <a:prstGeom prst="bentConnector5">
            <a:avLst>
              <a:gd name="adj1" fmla="val -2885"/>
              <a:gd name="adj2" fmla="val 32584"/>
              <a:gd name="adj3" fmla="val 102885"/>
            </a:avLst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1"/>
            <a:endCxn id="10" idx="3"/>
          </p:cNvCxnSpPr>
          <p:nvPr/>
        </p:nvCxnSpPr>
        <p:spPr>
          <a:xfrm rot="10800000" flipH="1" flipV="1">
            <a:off x="2286000" y="3924300"/>
            <a:ext cx="4038600" cy="1943100"/>
          </a:xfrm>
          <a:prstGeom prst="bentConnector5">
            <a:avLst>
              <a:gd name="adj1" fmla="val -5660"/>
              <a:gd name="adj2" fmla="val 41176"/>
              <a:gd name="adj3" fmla="val 105660"/>
            </a:avLst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62600" y="1676400"/>
            <a:ext cx="1894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Orchards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3276600"/>
            <a:ext cx="1272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Apple</a:t>
            </a:r>
          </a:p>
          <a:p>
            <a:r>
              <a:rPr lang="en-US" sz="3600" dirty="0" smtClean="0"/>
              <a:t>Trees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7005083" y="5297269"/>
            <a:ext cx="14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Apples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3640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52400" y="2551651"/>
            <a:ext cx="8839200" cy="4230149"/>
            <a:chOff x="76200" y="1676400"/>
            <a:chExt cx="9144000" cy="430634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" y="1676400"/>
              <a:ext cx="9144000" cy="430634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8600" y="2819400"/>
              <a:ext cx="2438400" cy="3048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5029200"/>
              <a:ext cx="2209800" cy="304800"/>
            </a:xfrm>
            <a:prstGeom prst="rect">
              <a:avLst/>
            </a:prstGeom>
            <a:noFill/>
            <a:ln w="38100" cmpd="sng">
              <a:solidFill>
                <a:srgbClr val="E46C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29000" y="4724400"/>
              <a:ext cx="2209800" cy="3048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553200" y="2133600"/>
              <a:ext cx="2514600" cy="304800"/>
            </a:xfrm>
            <a:prstGeom prst="rect">
              <a:avLst/>
            </a:prstGeom>
            <a:noFill/>
            <a:ln w="38100" cmpd="sng">
              <a:solidFill>
                <a:srgbClr val="E46C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Primary and Foreign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54563"/>
          </a:xfrm>
        </p:spPr>
        <p:txBody>
          <a:bodyPr/>
          <a:lstStyle/>
          <a:p>
            <a:r>
              <a:rPr lang="en-US" dirty="0" smtClean="0"/>
              <a:t>Usually consist of integer values</a:t>
            </a:r>
          </a:p>
          <a:p>
            <a:r>
              <a:rPr lang="en-US" dirty="0" smtClean="0"/>
              <a:t>MUST be the same data type in parent and child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 Have Covered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Steps in Data Model </a:t>
            </a:r>
            <a:r>
              <a:rPr lang="en-US" sz="4000" dirty="0" smtClean="0"/>
              <a:t>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Identify entities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relationships among entities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the </a:t>
            </a:r>
            <a:r>
              <a:rPr lang="en-US" dirty="0" smtClean="0"/>
              <a:t>cardinality and participation of </a:t>
            </a:r>
            <a:r>
              <a:rPr lang="en-US" dirty="0"/>
              <a:t>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Designate keys / identifiers for entities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List attributes of entities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Identify constraints and business rules</a:t>
            </a:r>
          </a:p>
        </p:txBody>
      </p:sp>
    </p:spTree>
    <p:extLst>
      <p:ext uri="{BB962C8B-B14F-4D97-AF65-F5344CB8AC3E}">
        <p14:creationId xmlns:p14="http://schemas.microsoft.com/office/powerpoint/2010/main" val="19198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Database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 and attribute </a:t>
            </a:r>
            <a:r>
              <a:rPr lang="en-US" dirty="0"/>
              <a:t>n</a:t>
            </a:r>
            <a:r>
              <a:rPr lang="en-US" dirty="0" smtClean="0"/>
              <a:t>ames should be</a:t>
            </a:r>
          </a:p>
          <a:p>
            <a:pPr lvl="1"/>
            <a:r>
              <a:rPr lang="en-US" dirty="0" smtClean="0"/>
              <a:t>Unique</a:t>
            </a:r>
          </a:p>
          <a:p>
            <a:pPr lvl="1"/>
            <a:r>
              <a:rPr lang="en-US" dirty="0" smtClean="0"/>
              <a:t>Have some meaning to the user</a:t>
            </a:r>
          </a:p>
          <a:p>
            <a:pPr lvl="1"/>
            <a:r>
              <a:rPr lang="en-US" dirty="0" smtClean="0"/>
              <a:t>Short</a:t>
            </a:r>
          </a:p>
          <a:p>
            <a:pPr lvl="1"/>
            <a:r>
              <a:rPr lang="en-US" dirty="0" smtClean="0"/>
              <a:t>No spaces or reserved characters</a:t>
            </a:r>
          </a:p>
          <a:p>
            <a:r>
              <a:rPr lang="en-US" dirty="0" smtClean="0"/>
              <a:t>Entity and Attribute names = nouns</a:t>
            </a:r>
          </a:p>
          <a:p>
            <a:r>
              <a:rPr lang="en-US" dirty="0" smtClean="0"/>
              <a:t>Relationship names = verbs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37" y="5267059"/>
            <a:ext cx="7605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Many </a:t>
            </a:r>
            <a:r>
              <a:rPr lang="en-US" sz="3600" u="sng" dirty="0" smtClean="0"/>
              <a:t>Observations</a:t>
            </a:r>
            <a:r>
              <a:rPr lang="en-US" sz="3600" dirty="0" smtClean="0"/>
              <a:t> </a:t>
            </a:r>
            <a:r>
              <a:rPr lang="en-US" sz="3600" i="1" dirty="0" smtClean="0"/>
              <a:t>are made</a:t>
            </a:r>
            <a:r>
              <a:rPr lang="en-US" sz="3600" dirty="0" smtClean="0"/>
              <a:t> at a </a:t>
            </a:r>
            <a:r>
              <a:rPr lang="en-US" sz="3600" u="sng" dirty="0" smtClean="0"/>
              <a:t>Site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5188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 values should be atomic</a:t>
            </a:r>
          </a:p>
          <a:p>
            <a:pPr lvl="1"/>
            <a:r>
              <a:rPr lang="en-US" dirty="0" smtClean="0"/>
              <a:t>Present a single fact</a:t>
            </a:r>
          </a:p>
          <a:p>
            <a:r>
              <a:rPr lang="en-US" dirty="0" smtClean="0"/>
              <a:t>Allows for:</a:t>
            </a:r>
          </a:p>
          <a:p>
            <a:pPr lvl="1"/>
            <a:r>
              <a:rPr lang="en-US" dirty="0" smtClean="0"/>
              <a:t>simpler programming </a:t>
            </a:r>
          </a:p>
          <a:p>
            <a:pPr lvl="1"/>
            <a:r>
              <a:rPr lang="en-US" dirty="0" smtClean="0"/>
              <a:t>greater reusability of data </a:t>
            </a:r>
          </a:p>
          <a:p>
            <a:pPr lvl="1"/>
            <a:r>
              <a:rPr lang="en-US" dirty="0" smtClean="0"/>
              <a:t>easier to implement changes</a:t>
            </a:r>
          </a:p>
        </p:txBody>
      </p:sp>
    </p:spTree>
    <p:extLst>
      <p:ext uri="{BB962C8B-B14F-4D97-AF65-F5344CB8AC3E}">
        <p14:creationId xmlns:p14="http://schemas.microsoft.com/office/powerpoint/2010/main" val="31342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Attribute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Instead of 1 overloaded attribute:</a:t>
            </a:r>
          </a:p>
          <a:p>
            <a:pPr marL="0" indent="0">
              <a:buNone/>
            </a:pPr>
            <a:endParaRPr lang="en-US" b="1" u="sng" dirty="0" smtClean="0"/>
          </a:p>
          <a:p>
            <a:pPr marL="0" indent="0">
              <a:buNone/>
            </a:pPr>
            <a:r>
              <a:rPr lang="en-US" dirty="0" err="1" smtClean="0"/>
              <a:t>VariableName</a:t>
            </a:r>
            <a:r>
              <a:rPr lang="en-US" dirty="0" smtClean="0"/>
              <a:t> = “</a:t>
            </a:r>
            <a:r>
              <a:rPr lang="en-US" dirty="0" smtClean="0">
                <a:solidFill>
                  <a:srgbClr val="FF0000"/>
                </a:solidFill>
              </a:rPr>
              <a:t>Dissolved Oxygen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6600"/>
                </a:solidFill>
              </a:rPr>
              <a:t>mg/L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surface water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smtClean="0"/>
              <a:t>You might use three:</a:t>
            </a:r>
          </a:p>
          <a:p>
            <a:pPr marL="0" indent="0">
              <a:buNone/>
            </a:pPr>
            <a:endParaRPr lang="en-US" b="1" u="sng" dirty="0" smtClean="0"/>
          </a:p>
          <a:p>
            <a:pPr marL="0" indent="0">
              <a:buNone/>
            </a:pPr>
            <a:r>
              <a:rPr lang="en-US" dirty="0" err="1" smtClean="0"/>
              <a:t>VariableName</a:t>
            </a:r>
            <a:r>
              <a:rPr lang="en-US" dirty="0" smtClean="0"/>
              <a:t> = “</a:t>
            </a:r>
            <a:r>
              <a:rPr lang="en-US" dirty="0" smtClean="0">
                <a:solidFill>
                  <a:srgbClr val="FF0000"/>
                </a:solidFill>
              </a:rPr>
              <a:t>Dissolved Oxygen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Units = “</a:t>
            </a:r>
            <a:r>
              <a:rPr lang="en-US" dirty="0" smtClean="0">
                <a:solidFill>
                  <a:srgbClr val="FF6600"/>
                </a:solidFill>
              </a:rPr>
              <a:t>mg/L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err="1" smtClean="0"/>
              <a:t>SampledMedium</a:t>
            </a:r>
            <a:r>
              <a:rPr lang="en-US" dirty="0" smtClean="0"/>
              <a:t> = “</a:t>
            </a:r>
            <a:r>
              <a:rPr lang="en-US" dirty="0" smtClean="0">
                <a:solidFill>
                  <a:srgbClr val="0000FF"/>
                </a:solidFill>
              </a:rPr>
              <a:t>surface water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Attribute Atomicity Violations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Simple aggregation</a:t>
            </a:r>
            <a:r>
              <a:rPr lang="en-US" dirty="0" smtClean="0"/>
              <a:t>:  Address = “8200 Old Main Hill, Logan, UT, 84322”</a:t>
            </a:r>
          </a:p>
          <a:p>
            <a:r>
              <a:rPr lang="en-US" u="sng" dirty="0" smtClean="0"/>
              <a:t>Complex codes</a:t>
            </a:r>
            <a:r>
              <a:rPr lang="en-US" dirty="0" smtClean="0"/>
              <a:t>: </a:t>
            </a:r>
            <a:r>
              <a:rPr lang="en-US" dirty="0" err="1" smtClean="0"/>
              <a:t>VariableCode</a:t>
            </a:r>
            <a:r>
              <a:rPr lang="en-US" dirty="0" smtClean="0"/>
              <a:t> = “</a:t>
            </a:r>
            <a:r>
              <a:rPr lang="en-US" dirty="0" err="1" smtClean="0"/>
              <a:t>DO_mgL_Avg</a:t>
            </a:r>
            <a:r>
              <a:rPr lang="en-US" dirty="0" smtClean="0"/>
              <a:t>”</a:t>
            </a:r>
          </a:p>
          <a:p>
            <a:r>
              <a:rPr lang="en-US" u="sng" dirty="0" smtClean="0"/>
              <a:t>Text fields</a:t>
            </a:r>
            <a:r>
              <a:rPr lang="en-US" dirty="0" smtClean="0"/>
              <a:t>: Free form text.  Overreliance may mean that data requirements may not be met by the model.</a:t>
            </a:r>
          </a:p>
        </p:txBody>
      </p:sp>
    </p:spTree>
    <p:extLst>
      <p:ext uri="{BB962C8B-B14F-4D97-AF65-F5344CB8AC3E}">
        <p14:creationId xmlns:p14="http://schemas.microsoft.com/office/powerpoint/2010/main" val="132845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 or set of attributes that uniquely identify a specific instance of an entity (row in the table)</a:t>
            </a:r>
          </a:p>
          <a:p>
            <a:r>
              <a:rPr lang="en-US" dirty="0" smtClean="0"/>
              <a:t>Primary keys must:</a:t>
            </a:r>
          </a:p>
          <a:p>
            <a:pPr lvl="1"/>
            <a:r>
              <a:rPr lang="en-US" dirty="0" smtClean="0"/>
              <a:t>Have a non-null value for each instance of an entity</a:t>
            </a:r>
          </a:p>
          <a:p>
            <a:pPr lvl="1"/>
            <a:r>
              <a:rPr lang="en-US" dirty="0" smtClean="0"/>
              <a:t>Have a unique value for each instance of an entity</a:t>
            </a:r>
          </a:p>
          <a:p>
            <a:pPr lvl="1"/>
            <a:r>
              <a:rPr lang="en-US" dirty="0" smtClean="0"/>
              <a:t>Have values that do not change or become null</a:t>
            </a:r>
          </a:p>
        </p:txBody>
      </p:sp>
    </p:spTree>
    <p:extLst>
      <p:ext uri="{BB962C8B-B14F-4D97-AF65-F5344CB8AC3E}">
        <p14:creationId xmlns:p14="http://schemas.microsoft.com/office/powerpoint/2010/main" val="1905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Organizing the fields and tables in a relational database to minimize redundancy and dependency</a:t>
            </a:r>
          </a:p>
          <a:p>
            <a:pPr lvl="1"/>
            <a:r>
              <a:rPr lang="en-US" dirty="0" smtClean="0"/>
              <a:t>Dividing large tables into smaller tables (with relationships)</a:t>
            </a:r>
          </a:p>
          <a:p>
            <a:r>
              <a:rPr lang="en-US" dirty="0" smtClean="0"/>
              <a:t>Isolate data so that additions, deletions, and modifications of a field or record can be made in one place</a:t>
            </a:r>
          </a:p>
          <a:p>
            <a:r>
              <a:rPr lang="en-US" dirty="0" smtClean="0"/>
              <a:t>Reduce the need for restructuring the database as new types of data are introduced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3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and describe important entities and relationships to model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Develop </a:t>
            </a:r>
            <a:r>
              <a:rPr lang="en-US" dirty="0"/>
              <a:t>data models to represent, organize, and store </a:t>
            </a:r>
            <a:r>
              <a:rPr lang="en-US" dirty="0" smtClean="0"/>
              <a:t>data</a:t>
            </a:r>
          </a:p>
          <a:p>
            <a:r>
              <a:rPr lang="en-US" dirty="0"/>
              <a:t>Design and use relational databases to organize, store, and manipulate data</a:t>
            </a:r>
          </a:p>
        </p:txBody>
      </p:sp>
    </p:spTree>
    <p:extLst>
      <p:ext uri="{BB962C8B-B14F-4D97-AF65-F5344CB8AC3E}">
        <p14:creationId xmlns:p14="http://schemas.microsoft.com/office/powerpoint/2010/main" val="67138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Unnormalized</a:t>
            </a:r>
            <a:r>
              <a:rPr lang="en-US" dirty="0" smtClean="0"/>
              <a:t> Data 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74143"/>
              </p:ext>
            </p:extLst>
          </p:nvPr>
        </p:nvGraphicFramePr>
        <p:xfrm>
          <a:off x="762000" y="1590744"/>
          <a:ext cx="7559931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81"/>
                <a:gridCol w="1538415"/>
                <a:gridCol w="1335659"/>
                <a:gridCol w="1734122"/>
                <a:gridCol w="1258507"/>
                <a:gridCol w="82924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SiteID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SiteName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VariableID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VariableName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DateTime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Value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Logan River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Temperature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1/1/2012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Logan River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Temperature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1/2/2012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Logan River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1/1/2012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Logan River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1/2/2012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Spring Creek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Temperature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1/1/2012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Spring Creek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Temperature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1/2/2012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Spring Creek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1/1/2012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7.5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Spring Creek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1/2/2012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7.5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7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</a:t>
            </a:r>
            <a:r>
              <a:rPr lang="en-US" dirty="0" err="1" smtClean="0"/>
              <a:t>Unnormalized</a:t>
            </a:r>
            <a:r>
              <a:rPr lang="en-US" dirty="0" smtClean="0"/>
              <a:t>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543717"/>
              </p:ext>
            </p:extLst>
          </p:nvPr>
        </p:nvGraphicFramePr>
        <p:xfrm>
          <a:off x="762000" y="1485992"/>
          <a:ext cx="755993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81"/>
                <a:gridCol w="1538415"/>
                <a:gridCol w="1335659"/>
                <a:gridCol w="1734122"/>
                <a:gridCol w="1258507"/>
                <a:gridCol w="82924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SiteID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SiteName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VariableID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VariableName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DateTime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Value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Logan River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Temperature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1/1/2012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Logan River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Temperature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1/2/2012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Logan River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1/1/2012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Logan River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1/2/2012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367942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INSERT:  The fact that a site or variable exists cannot be asserted until a measurement has been loaded into the database.</a:t>
            </a:r>
          </a:p>
          <a:p>
            <a:endParaRPr lang="en-US" sz="2400" dirty="0" smtClean="0"/>
          </a:p>
          <a:p>
            <a:r>
              <a:rPr lang="en-US" sz="2400" dirty="0" smtClean="0"/>
              <a:t>DELETE: If a row is deleted, information may be lost about not only the measurement, but also the Variable and the Site.</a:t>
            </a:r>
          </a:p>
          <a:p>
            <a:endParaRPr lang="en-US" sz="2400" dirty="0" smtClean="0"/>
          </a:p>
          <a:p>
            <a:r>
              <a:rPr lang="en-US" sz="2400" dirty="0" smtClean="0"/>
              <a:t>UPDATE:  If a </a:t>
            </a:r>
            <a:r>
              <a:rPr lang="en-US" sz="2400" dirty="0" err="1" smtClean="0"/>
              <a:t>SiteName</a:t>
            </a:r>
            <a:r>
              <a:rPr lang="en-US" sz="2400" dirty="0" smtClean="0"/>
              <a:t> or </a:t>
            </a:r>
            <a:r>
              <a:rPr lang="en-US" sz="2400" dirty="0" err="1" smtClean="0"/>
              <a:t>VariableName</a:t>
            </a:r>
            <a:r>
              <a:rPr lang="en-US" sz="2400" dirty="0" smtClean="0"/>
              <a:t> changes, multiple records have to be updated with the new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345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 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82870"/>
              </p:ext>
            </p:extLst>
          </p:nvPr>
        </p:nvGraphicFramePr>
        <p:xfrm>
          <a:off x="4343400" y="2286000"/>
          <a:ext cx="392277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449"/>
                <a:gridCol w="1216406"/>
                <a:gridCol w="1149541"/>
                <a:gridCol w="76238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71855"/>
              </p:ext>
            </p:extLst>
          </p:nvPr>
        </p:nvGraphicFramePr>
        <p:xfrm>
          <a:off x="1600200" y="2240280"/>
          <a:ext cx="21983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449"/>
                <a:gridCol w="1403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Logan River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 Creek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793118"/>
              </p:ext>
            </p:extLst>
          </p:nvPr>
        </p:nvGraphicFramePr>
        <p:xfrm>
          <a:off x="533400" y="4343400"/>
          <a:ext cx="279158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06"/>
                <a:gridCol w="1575181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1601450" y="2224790"/>
            <a:ext cx="7620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43400" y="2269760"/>
            <a:ext cx="7620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/>
          <p:cNvCxnSpPr>
            <a:stCxn id="30" idx="0"/>
            <a:endCxn id="31" idx="0"/>
          </p:cNvCxnSpPr>
          <p:nvPr/>
        </p:nvCxnSpPr>
        <p:spPr>
          <a:xfrm rot="16200000" flipH="1">
            <a:off x="3330940" y="876300"/>
            <a:ext cx="44970" cy="2741950"/>
          </a:xfrm>
          <a:prstGeom prst="bentConnector3">
            <a:avLst>
              <a:gd name="adj1" fmla="val -1041677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33400" y="4312170"/>
            <a:ext cx="1219200" cy="381000"/>
          </a:xfrm>
          <a:prstGeom prst="rect">
            <a:avLst/>
          </a:prstGeom>
          <a:noFill/>
          <a:ln w="38100" cmpd="sng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05400" y="2282251"/>
            <a:ext cx="1219200" cy="381000"/>
          </a:xfrm>
          <a:prstGeom prst="rect">
            <a:avLst/>
          </a:prstGeom>
          <a:noFill/>
          <a:ln w="38100" cmpd="sng"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>
            <a:stCxn id="35" idx="0"/>
            <a:endCxn id="36" idx="0"/>
          </p:cNvCxnSpPr>
          <p:nvPr/>
        </p:nvCxnSpPr>
        <p:spPr>
          <a:xfrm rot="5400000" flipH="1" flipV="1">
            <a:off x="2414041" y="1011211"/>
            <a:ext cx="2029919" cy="4572000"/>
          </a:xfrm>
          <a:prstGeom prst="bentConnector3">
            <a:avLst>
              <a:gd name="adj1" fmla="val 14670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85800" y="38862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638300" y="17526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410200" y="191666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19600" y="191666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5562600"/>
            <a:ext cx="161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Variables Table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81200" y="3429000"/>
            <a:ext cx="11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Sites Table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10200" y="5638800"/>
            <a:ext cx="181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DataValues</a:t>
            </a:r>
            <a:r>
              <a:rPr lang="en-US" dirty="0" smtClean="0"/>
              <a:t>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6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Eliminates redundant data</a:t>
            </a:r>
          </a:p>
          <a:p>
            <a:pPr lvl="1"/>
            <a:r>
              <a:rPr lang="en-US" dirty="0" smtClean="0"/>
              <a:t>Saves space and can improve storage efficiency</a:t>
            </a:r>
          </a:p>
          <a:p>
            <a:pPr lvl="1"/>
            <a:r>
              <a:rPr lang="en-US" dirty="0" smtClean="0"/>
              <a:t>Inserts and updates are done in one place</a:t>
            </a:r>
          </a:p>
          <a:p>
            <a:pPr lvl="1"/>
            <a:r>
              <a:rPr lang="en-US" dirty="0" smtClean="0"/>
              <a:t>Can improve efficiency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May complicate the code of common queries</a:t>
            </a:r>
          </a:p>
          <a:p>
            <a:pPr lvl="1"/>
            <a:r>
              <a:rPr lang="en-US" dirty="0" smtClean="0"/>
              <a:t>Abstracts tables using keys – can be harder for a human to “see”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Integrity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Entity Integrity</a:t>
            </a:r>
          </a:p>
          <a:p>
            <a:pPr lvl="1"/>
            <a:r>
              <a:rPr lang="en-US" dirty="0"/>
              <a:t>Primary key must exist, be unique, and not </a:t>
            </a:r>
            <a:r>
              <a:rPr lang="en-US" dirty="0" smtClean="0"/>
              <a:t>null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247291"/>
              </p:ext>
            </p:extLst>
          </p:nvPr>
        </p:nvGraphicFramePr>
        <p:xfrm>
          <a:off x="4163742" y="3339850"/>
          <a:ext cx="479440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404"/>
                <a:gridCol w="749610"/>
                <a:gridCol w="1208049"/>
                <a:gridCol w="1102732"/>
                <a:gridCol w="7496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ValueID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444209"/>
              </p:ext>
            </p:extLst>
          </p:nvPr>
        </p:nvGraphicFramePr>
        <p:xfrm>
          <a:off x="795934" y="3541253"/>
          <a:ext cx="21983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449"/>
                <a:gridCol w="1403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Logan River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 Creek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524184"/>
              </p:ext>
            </p:extLst>
          </p:nvPr>
        </p:nvGraphicFramePr>
        <p:xfrm>
          <a:off x="750229" y="5008630"/>
          <a:ext cx="279158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06"/>
                <a:gridCol w="1575181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797184" y="3525763"/>
            <a:ext cx="762000" cy="11280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163741" y="3350752"/>
            <a:ext cx="1009185" cy="332665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0229" y="4986818"/>
            <a:ext cx="1219820" cy="11280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92" y="3602462"/>
            <a:ext cx="232937" cy="2329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44" y="5009249"/>
            <a:ext cx="232937" cy="2329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56" y="3409294"/>
            <a:ext cx="232937" cy="2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4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0923"/>
          </a:xfrm>
        </p:spPr>
        <p:txBody>
          <a:bodyPr/>
          <a:lstStyle/>
          <a:p>
            <a:r>
              <a:rPr lang="en-US" dirty="0" smtClean="0"/>
              <a:t>Data Integrity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5220"/>
            <a:ext cx="8229600" cy="4880943"/>
          </a:xfrm>
        </p:spPr>
        <p:txBody>
          <a:bodyPr/>
          <a:lstStyle/>
          <a:p>
            <a:r>
              <a:rPr lang="en-US" b="1" dirty="0"/>
              <a:t>Referential Integrity</a:t>
            </a:r>
          </a:p>
          <a:p>
            <a:pPr lvl="1"/>
            <a:r>
              <a:rPr lang="en-US" dirty="0"/>
              <a:t>Every foreign key value must match a primary key value in an associated table</a:t>
            </a:r>
          </a:p>
          <a:p>
            <a:pPr lvl="1"/>
            <a:r>
              <a:rPr lang="en-US" dirty="0"/>
              <a:t>Ensures that we can navigate relationships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44297"/>
              </p:ext>
            </p:extLst>
          </p:nvPr>
        </p:nvGraphicFramePr>
        <p:xfrm>
          <a:off x="4163742" y="3339850"/>
          <a:ext cx="479440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404"/>
                <a:gridCol w="749610"/>
                <a:gridCol w="1208049"/>
                <a:gridCol w="1102732"/>
                <a:gridCol w="7496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ValueID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010772"/>
              </p:ext>
            </p:extLst>
          </p:nvPr>
        </p:nvGraphicFramePr>
        <p:xfrm>
          <a:off x="795934" y="3640373"/>
          <a:ext cx="21983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449"/>
                <a:gridCol w="1403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Logan River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 Creek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927904"/>
              </p:ext>
            </p:extLst>
          </p:nvPr>
        </p:nvGraphicFramePr>
        <p:xfrm>
          <a:off x="750229" y="5322643"/>
          <a:ext cx="279158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06"/>
                <a:gridCol w="1575181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797184" y="3624883"/>
            <a:ext cx="762000" cy="11280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41951" y="3351432"/>
            <a:ext cx="762000" cy="332665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0229" y="5300831"/>
            <a:ext cx="1219820" cy="1128010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03951" y="3351432"/>
            <a:ext cx="1219820" cy="3325978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stCxn id="30" idx="2"/>
          </p:cNvCxnSpPr>
          <p:nvPr/>
        </p:nvCxnSpPr>
        <p:spPr>
          <a:xfrm rot="16200000" flipH="1">
            <a:off x="3240262" y="2690815"/>
            <a:ext cx="261868" cy="4386024"/>
          </a:xfrm>
          <a:prstGeom prst="bentConnector2">
            <a:avLst/>
          </a:prstGeom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7" idx="2"/>
          </p:cNvCxnSpPr>
          <p:nvPr/>
        </p:nvCxnSpPr>
        <p:spPr>
          <a:xfrm rot="5400000" flipH="1" flipV="1">
            <a:off x="3479470" y="3451319"/>
            <a:ext cx="858190" cy="5096853"/>
          </a:xfrm>
          <a:prstGeom prst="bentConnector4">
            <a:avLst>
              <a:gd name="adj1" fmla="val -26637"/>
              <a:gd name="adj2" fmla="val 50062"/>
            </a:avLst>
          </a:prstGeom>
          <a:ln>
            <a:solidFill>
              <a:schemeClr val="accent6">
                <a:lumMod val="75000"/>
              </a:schemeClr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33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0923"/>
          </a:xfrm>
        </p:spPr>
        <p:txBody>
          <a:bodyPr/>
          <a:lstStyle/>
          <a:p>
            <a:r>
              <a:rPr lang="en-US" dirty="0" smtClean="0"/>
              <a:t>Data Integrity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5220"/>
            <a:ext cx="8229600" cy="4880943"/>
          </a:xfrm>
        </p:spPr>
        <p:txBody>
          <a:bodyPr/>
          <a:lstStyle/>
          <a:p>
            <a:r>
              <a:rPr lang="en-US" b="1" dirty="0"/>
              <a:t>Insert and Delete Rules</a:t>
            </a:r>
          </a:p>
          <a:p>
            <a:pPr lvl="1"/>
            <a:r>
              <a:rPr lang="en-US" sz="2400" dirty="0"/>
              <a:t>What happens to a parent entity when child entities are deleted?</a:t>
            </a:r>
          </a:p>
          <a:p>
            <a:pPr lvl="1"/>
            <a:r>
              <a:rPr lang="en-US" sz="2400" dirty="0"/>
              <a:t>What happens to child entities when a parent is deleted?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6848"/>
              </p:ext>
            </p:extLst>
          </p:nvPr>
        </p:nvGraphicFramePr>
        <p:xfrm>
          <a:off x="4163742" y="3339850"/>
          <a:ext cx="479440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404"/>
                <a:gridCol w="749610"/>
                <a:gridCol w="1208049"/>
                <a:gridCol w="1102732"/>
                <a:gridCol w="7496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ValueID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631039"/>
              </p:ext>
            </p:extLst>
          </p:nvPr>
        </p:nvGraphicFramePr>
        <p:xfrm>
          <a:off x="795934" y="3640373"/>
          <a:ext cx="21983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449"/>
                <a:gridCol w="1403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Logan River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 Creek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99115"/>
              </p:ext>
            </p:extLst>
          </p:nvPr>
        </p:nvGraphicFramePr>
        <p:xfrm>
          <a:off x="750229" y="5322643"/>
          <a:ext cx="279158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06"/>
                <a:gridCol w="1575181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797183" y="4008244"/>
            <a:ext cx="2197057" cy="384098"/>
          </a:xfrm>
          <a:prstGeom prst="rect">
            <a:avLst/>
          </a:prstGeom>
          <a:solidFill>
            <a:srgbClr val="FF0000">
              <a:alpha val="50000"/>
            </a:srgb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163742" y="3710878"/>
            <a:ext cx="4794404" cy="1474439"/>
          </a:xfrm>
          <a:prstGeom prst="rect">
            <a:avLst/>
          </a:prstGeom>
          <a:solidFill>
            <a:srgbClr val="FF0000">
              <a:alpha val="50000"/>
            </a:srgb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stCxn id="30" idx="3"/>
            <a:endCxn id="31" idx="1"/>
          </p:cNvCxnSpPr>
          <p:nvPr/>
        </p:nvCxnSpPr>
        <p:spPr>
          <a:xfrm>
            <a:off x="2994240" y="4200293"/>
            <a:ext cx="1169502" cy="24780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6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4289"/>
          </a:xfrm>
        </p:spPr>
        <p:txBody>
          <a:bodyPr/>
          <a:lstStyle/>
          <a:p>
            <a:r>
              <a:rPr lang="en-US" dirty="0" smtClean="0"/>
              <a:t>Data Integrity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756"/>
            <a:ext cx="8229600" cy="4800407"/>
          </a:xfrm>
        </p:spPr>
        <p:txBody>
          <a:bodyPr/>
          <a:lstStyle/>
          <a:p>
            <a:r>
              <a:rPr lang="en-US" b="1" dirty="0"/>
              <a:t>Value Domains</a:t>
            </a:r>
          </a:p>
          <a:p>
            <a:pPr lvl="1"/>
            <a:r>
              <a:rPr lang="en-US" dirty="0"/>
              <a:t>Valid set of values for an attribute</a:t>
            </a:r>
          </a:p>
          <a:p>
            <a:pPr lvl="1"/>
            <a:r>
              <a:rPr lang="en-US" dirty="0"/>
              <a:t>Controlled vocabulary, data type, length, range, constraints, default value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403317"/>
              </p:ext>
            </p:extLst>
          </p:nvPr>
        </p:nvGraphicFramePr>
        <p:xfrm>
          <a:off x="3463683" y="4591265"/>
          <a:ext cx="47944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404"/>
                <a:gridCol w="749610"/>
                <a:gridCol w="1208049"/>
                <a:gridCol w="1102732"/>
                <a:gridCol w="7496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ValueID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1/2/2012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ounded Rectangular Callout 7"/>
          <p:cNvSpPr/>
          <p:nvPr/>
        </p:nvSpPr>
        <p:spPr>
          <a:xfrm>
            <a:off x="3159501" y="3772830"/>
            <a:ext cx="1053170" cy="595411"/>
          </a:xfrm>
          <a:prstGeom prst="wedgeRoundRectCallout">
            <a:avLst>
              <a:gd name="adj1" fmla="val 48555"/>
              <a:gd name="adj2" fmla="val 9795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Integer Fields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5340183" y="3758641"/>
            <a:ext cx="1552497" cy="595411"/>
          </a:xfrm>
          <a:prstGeom prst="wedgeRoundRectCallout">
            <a:avLst>
              <a:gd name="adj1" fmla="val 48555"/>
              <a:gd name="adj2" fmla="val 9795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Date Field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7713535" y="3779146"/>
            <a:ext cx="1089103" cy="595411"/>
          </a:xfrm>
          <a:prstGeom prst="wedgeRoundRectCallout">
            <a:avLst>
              <a:gd name="adj1" fmla="val -22582"/>
              <a:gd name="adj2" fmla="val 9587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Double 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761791"/>
              </p:ext>
            </p:extLst>
          </p:nvPr>
        </p:nvGraphicFramePr>
        <p:xfrm>
          <a:off x="273205" y="5427960"/>
          <a:ext cx="279158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06"/>
                <a:gridCol w="1575181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VariableName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ular Callout 17"/>
          <p:cNvSpPr/>
          <p:nvPr/>
        </p:nvSpPr>
        <p:spPr>
          <a:xfrm>
            <a:off x="873512" y="4520641"/>
            <a:ext cx="1453364" cy="595411"/>
          </a:xfrm>
          <a:prstGeom prst="wedgeRoundRectCallout">
            <a:avLst>
              <a:gd name="adj1" fmla="val 48555"/>
              <a:gd name="adj2" fmla="val 9795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Controlled Domain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7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Creating an ER Diagram Using </a:t>
            </a:r>
            <a:br>
              <a:rPr lang="en-US" dirty="0" smtClean="0"/>
            </a:br>
            <a:r>
              <a:rPr lang="en-US" dirty="0" smtClean="0"/>
              <a:t>MySQL Workbench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94774"/>
            <a:ext cx="7086600" cy="495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28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model design is a 3 step process – conceptual, logical, physical (future topic)</a:t>
            </a:r>
          </a:p>
          <a:p>
            <a:r>
              <a:rPr lang="en-US" dirty="0" smtClean="0"/>
              <a:t>Conceptual and logical data models can be expressed using Entity Relationship (ER) diagrams</a:t>
            </a:r>
          </a:p>
          <a:p>
            <a:r>
              <a:rPr lang="en-US" dirty="0" smtClean="0"/>
              <a:t>ER diagrams capture the entities, attributes, and relationships to model your information domain</a:t>
            </a:r>
          </a:p>
          <a:p>
            <a:r>
              <a:rPr lang="en-US" dirty="0" smtClean="0"/>
              <a:t>ER diagrams are a powerful way to document the design of your data model</a:t>
            </a:r>
          </a:p>
        </p:txBody>
      </p:sp>
    </p:spTree>
    <p:extLst>
      <p:ext uri="{BB962C8B-B14F-4D97-AF65-F5344CB8AC3E}">
        <p14:creationId xmlns:p14="http://schemas.microsoft.com/office/powerpoint/2010/main" val="66663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– make sure all data objects required by a database are completely and accurately represented</a:t>
            </a:r>
          </a:p>
          <a:p>
            <a:r>
              <a:rPr lang="en-US" dirty="0" smtClean="0"/>
              <a:t>Data model design – the blueprint for creating a physical implementation of a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in Data Model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Identify entities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relationships among entities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the </a:t>
            </a:r>
            <a:r>
              <a:rPr lang="en-US" dirty="0" smtClean="0"/>
              <a:t>cardinality and participation of </a:t>
            </a:r>
            <a:r>
              <a:rPr lang="en-US" dirty="0"/>
              <a:t>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Designate keys / identifiers for entities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List attributes of entities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Identify constraints and business rules</a:t>
            </a:r>
          </a:p>
        </p:txBody>
      </p:sp>
    </p:spTree>
    <p:extLst>
      <p:ext uri="{BB962C8B-B14F-4D97-AF65-F5344CB8AC3E}">
        <p14:creationId xmlns:p14="http://schemas.microsoft.com/office/powerpoint/2010/main" val="267508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alone or in groups of 2-3</a:t>
            </a:r>
          </a:p>
          <a:p>
            <a:r>
              <a:rPr lang="en-US" dirty="0" smtClean="0"/>
              <a:t>Use MySQL Workbench to begin creating an Entity Relationship diagram</a:t>
            </a:r>
          </a:p>
          <a:p>
            <a:pPr lvl="1"/>
            <a:r>
              <a:rPr lang="en-US" dirty="0" smtClean="0"/>
              <a:t>Identify entities</a:t>
            </a:r>
          </a:p>
          <a:p>
            <a:pPr lvl="1"/>
            <a:r>
              <a:rPr lang="en-US" dirty="0" smtClean="0"/>
              <a:t>Specify attributes</a:t>
            </a:r>
          </a:p>
          <a:p>
            <a:pPr lvl="1"/>
            <a:r>
              <a:rPr lang="en-US" dirty="0" smtClean="0"/>
              <a:t>Create relationships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29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smtClean="0"/>
              <a:t>Assignment</a:t>
            </a:r>
            <a:r>
              <a:rPr lang="en-US"/>
              <a:t> </a:t>
            </a:r>
            <a:r>
              <a:rPr lang="en-US" dirty="0"/>
              <a:t>3</a:t>
            </a:r>
            <a:r>
              <a:rPr lang="en-US" smtClean="0"/>
              <a:t>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9624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Multiple Monitoring Sites</a:t>
            </a:r>
            <a:endParaRPr lang="en-US" sz="24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5002258"/>
            <a:ext cx="183038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597098"/>
            <a:ext cx="13303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752600" y="5943600"/>
            <a:ext cx="267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Multiple Sensors at Each Site</a:t>
            </a:r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98" y="1524000"/>
            <a:ext cx="3319502" cy="196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43087"/>
            <a:ext cx="3319502" cy="196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137587"/>
            <a:ext cx="3319502" cy="196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62510"/>
            <a:ext cx="3319502" cy="196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54240" y="4396356"/>
            <a:ext cx="267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or More Time </a:t>
            </a:r>
            <a:r>
              <a:rPr lang="en-US" sz="2400" dirty="0"/>
              <a:t>S</a:t>
            </a:r>
            <a:r>
              <a:rPr lang="en-US" sz="2400" dirty="0" smtClean="0"/>
              <a:t>eries </a:t>
            </a:r>
            <a:r>
              <a:rPr lang="en-US" sz="2400" dirty="0"/>
              <a:t>P</a:t>
            </a:r>
            <a:r>
              <a:rPr lang="en-US" sz="2400" dirty="0" smtClean="0"/>
              <a:t>er </a:t>
            </a:r>
            <a:r>
              <a:rPr lang="en-US" sz="2400" dirty="0"/>
              <a:t>S</a:t>
            </a:r>
            <a:r>
              <a:rPr lang="en-US" sz="2400" dirty="0" smtClean="0"/>
              <a:t>ensor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38200"/>
            <a:ext cx="1600200" cy="2133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2209800"/>
            <a:ext cx="1600200" cy="1200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828800"/>
            <a:ext cx="1428750" cy="190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5105400"/>
            <a:ext cx="1574800" cy="1574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800" y="5791200"/>
            <a:ext cx="267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 Different Watersheds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71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Our focus – relational data model design</a:t>
            </a:r>
          </a:p>
          <a:p>
            <a:r>
              <a:rPr lang="en-US" sz="3600" dirty="0" smtClean="0"/>
              <a:t>Three stages:</a:t>
            </a:r>
          </a:p>
          <a:p>
            <a:pPr lvl="1"/>
            <a:r>
              <a:rPr lang="en-US" sz="3200" u="sng" dirty="0" smtClean="0"/>
              <a:t>Conceptual</a:t>
            </a:r>
            <a:r>
              <a:rPr lang="en-US" sz="3200" dirty="0" smtClean="0"/>
              <a:t> data model</a:t>
            </a:r>
          </a:p>
          <a:p>
            <a:pPr lvl="1"/>
            <a:r>
              <a:rPr lang="en-US" sz="3200" u="sng" dirty="0" smtClean="0"/>
              <a:t>Logical</a:t>
            </a:r>
            <a:r>
              <a:rPr lang="en-US" sz="3200" dirty="0" smtClean="0"/>
              <a:t> data model</a:t>
            </a:r>
          </a:p>
          <a:p>
            <a:pPr lvl="1"/>
            <a:r>
              <a:rPr lang="en-US" sz="3200" u="sng" dirty="0" smtClean="0"/>
              <a:t>Physical</a:t>
            </a:r>
            <a:r>
              <a:rPr lang="en-US" sz="3200" dirty="0" smtClean="0"/>
              <a:t> data model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22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Technology independent</a:t>
            </a:r>
          </a:p>
          <a:p>
            <a:r>
              <a:rPr lang="en-US" dirty="0" smtClean="0"/>
              <a:t>Contains more detail than the Conceptual Data Model</a:t>
            </a:r>
          </a:p>
          <a:p>
            <a:r>
              <a:rPr lang="en-US" dirty="0"/>
              <a:t>C</a:t>
            </a:r>
            <a:r>
              <a:rPr lang="en-US" dirty="0" smtClean="0"/>
              <a:t>onsidered by many to be just an expanded conceptual data model</a:t>
            </a:r>
          </a:p>
          <a:p>
            <a:r>
              <a:rPr lang="en-US" dirty="0" smtClean="0"/>
              <a:t>Defines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ntities 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their attributes</a:t>
            </a:r>
          </a:p>
          <a:p>
            <a:pPr lvl="1"/>
            <a:r>
              <a:rPr lang="en-US" dirty="0" smtClean="0"/>
              <a:t>Relationships 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cardinality</a:t>
            </a:r>
          </a:p>
          <a:p>
            <a:pPr lvl="1"/>
            <a:r>
              <a:rPr lang="en-US" dirty="0" smtClean="0"/>
              <a:t>Constraints (think Business Rules)</a:t>
            </a:r>
          </a:p>
          <a:p>
            <a:r>
              <a:rPr lang="en-US" dirty="0" smtClean="0"/>
              <a:t>Generally completed as a documented Entity Relationship (ER) Model or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eff\Desktop\ODM\ODM1.1.1SchemaDiagr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" y="914400"/>
            <a:ext cx="9120395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605" y="76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Example: ODM Logical Data Model ER Diagram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9572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Entity Relationship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smtClean="0"/>
              <a:t>Documentation of the structure of the data</a:t>
            </a:r>
          </a:p>
          <a:p>
            <a:r>
              <a:rPr lang="en-US" dirty="0"/>
              <a:t>Used to communicate the design</a:t>
            </a:r>
          </a:p>
          <a:p>
            <a:r>
              <a:rPr lang="en-US" dirty="0" smtClean="0"/>
              <a:t>Serve as the basis for data model implementation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800"/>
            <a:ext cx="9144000" cy="2622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9420" y="3748881"/>
            <a:ext cx="1270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Entity</a:t>
            </a:r>
            <a:endParaRPr lang="en-US" sz="3600"/>
          </a:p>
        </p:txBody>
      </p:sp>
      <p:sp>
        <p:nvSpPr>
          <p:cNvPr id="6" name="TextBox 5"/>
          <p:cNvSpPr txBox="1"/>
          <p:nvPr/>
        </p:nvSpPr>
        <p:spPr>
          <a:xfrm>
            <a:off x="4583243" y="3468469"/>
            <a:ext cx="2495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Relationship</a:t>
            </a:r>
            <a:endParaRPr lang="en-US" sz="360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219200" y="4419600"/>
            <a:ext cx="381000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830956" y="4114800"/>
            <a:ext cx="165048" cy="13114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5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Entity Relationship Diagram</a:t>
            </a:r>
            <a:br>
              <a:rPr lang="en-US" dirty="0" smtClean="0"/>
            </a:br>
            <a:r>
              <a:rPr lang="en-US" sz="3600" dirty="0" smtClean="0"/>
              <a:t>(Relation Database Context)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r>
              <a:rPr lang="en-US" dirty="0" smtClean="0"/>
              <a:t>Entities effectively become tables</a:t>
            </a:r>
          </a:p>
          <a:p>
            <a:r>
              <a:rPr lang="en-US" dirty="0" smtClean="0"/>
              <a:t>Attributes describe entities and become fields (columns) in tables</a:t>
            </a:r>
          </a:p>
          <a:p>
            <a:r>
              <a:rPr lang="en-US" dirty="0" smtClean="0"/>
              <a:t>Relationships link tables on a common attribute  or “key” and become formal constraints (part of the business rules)</a:t>
            </a:r>
          </a:p>
        </p:txBody>
      </p:sp>
    </p:spTree>
    <p:extLst>
      <p:ext uri="{BB962C8B-B14F-4D97-AF65-F5344CB8AC3E}">
        <p14:creationId xmlns:p14="http://schemas.microsoft.com/office/powerpoint/2010/main" val="42307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11870</TotalTime>
  <Words>1769</Words>
  <Application>Microsoft Macintosh PowerPoint</Application>
  <PresentationFormat>On-screen Show (4:3)</PresentationFormat>
  <Paragraphs>637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Arial</vt:lpstr>
      <vt:lpstr>Office Theme</vt:lpstr>
      <vt:lpstr>Data Model Design</vt:lpstr>
      <vt:lpstr>Announcements</vt:lpstr>
      <vt:lpstr>Objectives</vt:lpstr>
      <vt:lpstr>Data Modeling</vt:lpstr>
      <vt:lpstr>Data Model Design</vt:lpstr>
      <vt:lpstr>Logical Data Model</vt:lpstr>
      <vt:lpstr>PowerPoint Presentation</vt:lpstr>
      <vt:lpstr>Entity Relationship Diagram</vt:lpstr>
      <vt:lpstr>Entity Relationship Diagram (Relation Database Context)</vt:lpstr>
      <vt:lpstr>Entities and Attributes</vt:lpstr>
      <vt:lpstr>ER Diagram Entity Notation</vt:lpstr>
      <vt:lpstr>ER Diagram Relationship Notation</vt:lpstr>
      <vt:lpstr>Relationship Cardinality and Participation</vt:lpstr>
      <vt:lpstr>Cardinality</vt:lpstr>
      <vt:lpstr>Participation</vt:lpstr>
      <vt:lpstr>Mapping Cardinality and Participation</vt:lpstr>
      <vt:lpstr>Reading Cardinality and Participation</vt:lpstr>
      <vt:lpstr>Relationship Examples</vt:lpstr>
      <vt:lpstr>Relationship Examples</vt:lpstr>
      <vt:lpstr>Primary and Foreign Keys</vt:lpstr>
      <vt:lpstr>Primary and Foreign Key Example</vt:lpstr>
      <vt:lpstr>Primary and Foreign Keys</vt:lpstr>
      <vt:lpstr>What We Have Covered So Far</vt:lpstr>
      <vt:lpstr>Naming Database Objects</vt:lpstr>
      <vt:lpstr>More on Attributes</vt:lpstr>
      <vt:lpstr>Atomic Attribute Example</vt:lpstr>
      <vt:lpstr>Common Attribute Atomicity Violations</vt:lpstr>
      <vt:lpstr>Primary Keys</vt:lpstr>
      <vt:lpstr>Normalization</vt:lpstr>
      <vt:lpstr>Unnormalized Data Example</vt:lpstr>
      <vt:lpstr>Issues with Unnormalized Data</vt:lpstr>
      <vt:lpstr>Normalization Example</vt:lpstr>
      <vt:lpstr>Normalization Tradeoffs</vt:lpstr>
      <vt:lpstr>Data Integrity Rules</vt:lpstr>
      <vt:lpstr>Data Integrity Rules</vt:lpstr>
      <vt:lpstr>Data Integrity Rules</vt:lpstr>
      <vt:lpstr>Data Integrity Rules</vt:lpstr>
      <vt:lpstr>DEMO: Creating an ER Diagram Using  MySQL Workbench</vt:lpstr>
      <vt:lpstr>Summary</vt:lpstr>
      <vt:lpstr>Steps in Data Model Design</vt:lpstr>
      <vt:lpstr>Exercise</vt:lpstr>
      <vt:lpstr>Assignment 3 Data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Horsburgh</dc:creator>
  <cp:lastModifiedBy>Jeff Horsburgh</cp:lastModifiedBy>
  <cp:revision>142</cp:revision>
  <dcterms:created xsi:type="dcterms:W3CDTF">2012-08-27T22:05:47Z</dcterms:created>
  <dcterms:modified xsi:type="dcterms:W3CDTF">2016-09-29T02:57:41Z</dcterms:modified>
</cp:coreProperties>
</file>